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3"/>
  </p:handoutMasterIdLst>
  <p:sldIdLst>
    <p:sldId id="263" r:id="rId2"/>
    <p:sldId id="269" r:id="rId3"/>
    <p:sldId id="257" r:id="rId4"/>
    <p:sldId id="256" r:id="rId5"/>
    <p:sldId id="265" r:id="rId6"/>
    <p:sldId id="266" r:id="rId7"/>
    <p:sldId id="267" r:id="rId8"/>
    <p:sldId id="270" r:id="rId9"/>
    <p:sldId id="268" r:id="rId10"/>
    <p:sldId id="264" r:id="rId11"/>
    <p:sldId id="261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88E6"/>
    <a:srgbClr val="000000"/>
    <a:srgbClr val="ED7D31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一维数据及其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4.1</a:t>
            </a: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一维数据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ABE867BB-8A2B-4CB8-8569-65752CA2D4FD}"/>
              </a:ext>
            </a:extLst>
          </p:cNvPr>
          <p:cNvGrpSpPr/>
          <p:nvPr/>
        </p:nvGrpSpPr>
        <p:grpSpPr>
          <a:xfrm>
            <a:off x="749026" y="943242"/>
            <a:ext cx="10421039" cy="1013743"/>
            <a:chOff x="749026" y="943242"/>
            <a:chExt cx="10421039" cy="1013743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F98579F-5ABC-4299-BBE4-5A08D456B40B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流程图: 手动输入 23">
              <a:extLst>
                <a:ext uri="{FF2B5EF4-FFF2-40B4-BE49-F238E27FC236}">
                  <a16:creationId xmlns:a16="http://schemas.microsoft.com/office/drawing/2014/main" id="{A1CCF824-E077-4F56-9B77-9A51B884BB02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01AE5D5-CE87-4215-8036-D5B92CDD20C3}"/>
                </a:ext>
              </a:extLst>
            </p:cNvPr>
            <p:cNvSpPr txBox="1"/>
            <p:nvPr/>
          </p:nvSpPr>
          <p:spPr>
            <a:xfrm>
              <a:off x="942179" y="121928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C7FA908-7BA4-448D-A7EE-DAEB971078A1}"/>
                </a:ext>
              </a:extLst>
            </p:cNvPr>
            <p:cNvSpPr txBox="1"/>
            <p:nvPr/>
          </p:nvSpPr>
          <p:spPr>
            <a:xfrm>
              <a:off x="2129943" y="1038572"/>
              <a:ext cx="9018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对于前面定义并初始化的一维数组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score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，可以按如下方式访问其中的某个元素。</a:t>
              </a: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2429821F-97FF-489D-A360-A2C019C973AE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0988DCC6-0E42-4DD3-8910-2393E40C27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3A11FD7A-C472-4300-B629-EFEEEF48CC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D24F4FFD-545A-4E82-8107-07AEF20ACAD8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01D74ADC-C429-49EB-B95E-D4B86F5932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4FF7F4A3-7733-4AAF-BBF6-55600E2B27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26107354-AE07-417C-B1FB-AF7BB9470A6E}"/>
              </a:ext>
            </a:extLst>
          </p:cNvPr>
          <p:cNvGrpSpPr/>
          <p:nvPr/>
        </p:nvGrpSpPr>
        <p:grpSpPr>
          <a:xfrm>
            <a:off x="3916018" y="2061862"/>
            <a:ext cx="3995084" cy="1329061"/>
            <a:chOff x="4188196" y="1974569"/>
            <a:chExt cx="3910692" cy="3803704"/>
          </a:xfrm>
        </p:grpSpPr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id="{EC9EE5A1-871B-4C18-970A-D916ADB9D428}"/>
                </a:ext>
              </a:extLst>
            </p:cNvPr>
            <p:cNvGrpSpPr/>
            <p:nvPr/>
          </p:nvGrpSpPr>
          <p:grpSpPr>
            <a:xfrm>
              <a:off x="4188196" y="1974569"/>
              <a:ext cx="3910692" cy="3803704"/>
              <a:chOff x="4188196" y="1974569"/>
              <a:chExt cx="3910692" cy="3803704"/>
            </a:xfrm>
          </p:grpSpPr>
          <p:sp>
            <p:nvSpPr>
              <p:cNvPr id="69" name="任意多边形 93">
                <a:extLst>
                  <a:ext uri="{FF2B5EF4-FFF2-40B4-BE49-F238E27FC236}">
                    <a16:creationId xmlns:a16="http://schemas.microsoft.com/office/drawing/2014/main" id="{4A6510F7-B945-41B1-9AAA-551D9D462549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115982D1-4B88-4037-B4C5-5257BB75E18B}"/>
                  </a:ext>
                </a:extLst>
              </p:cNvPr>
              <p:cNvSpPr/>
              <p:nvPr/>
            </p:nvSpPr>
            <p:spPr>
              <a:xfrm>
                <a:off x="4267200" y="1974569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任意多边形 93">
                <a:extLst>
                  <a:ext uri="{FF2B5EF4-FFF2-40B4-BE49-F238E27FC236}">
                    <a16:creationId xmlns:a16="http://schemas.microsoft.com/office/drawing/2014/main" id="{565BB3D9-AA02-4178-ACF3-7A2679B20FD8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2" name="任意多边形 93">
                <a:extLst>
                  <a:ext uri="{FF2B5EF4-FFF2-40B4-BE49-F238E27FC236}">
                    <a16:creationId xmlns:a16="http://schemas.microsoft.com/office/drawing/2014/main" id="{E72957FD-A4D8-4EB3-A6F8-EB8A137F9D57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3" name="任意多边形 93">
                <a:extLst>
                  <a:ext uri="{FF2B5EF4-FFF2-40B4-BE49-F238E27FC236}">
                    <a16:creationId xmlns:a16="http://schemas.microsoft.com/office/drawing/2014/main" id="{D984B852-C832-4FBE-BB45-AE4B97C4F404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id="{99E210E3-A19E-4CDE-8CA0-CF54446C0B94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41478BA9-64B7-457B-8484-5EED7A64ACC1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3255B7A0-B1FF-4A14-B0EF-62D996A845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7D0821A8-7C7B-4588-A7F2-25CC60B388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E1587372-E2FF-4DD2-B87C-03CE5F0CE205}"/>
              </a:ext>
            </a:extLst>
          </p:cNvPr>
          <p:cNvSpPr/>
          <p:nvPr/>
        </p:nvSpPr>
        <p:spPr>
          <a:xfrm>
            <a:off x="4391529" y="2028894"/>
            <a:ext cx="4394662" cy="12109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3663" indent="173038"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&lt;&lt;score[0];</a:t>
            </a:r>
          </a:p>
          <a:p>
            <a:pPr marL="93663" indent="173038"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score[1]=88;</a:t>
            </a:r>
            <a:endParaRPr lang="zh-CN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EAA74F3E-9658-4C4E-9CED-665EE30C065A}"/>
              </a:ext>
            </a:extLst>
          </p:cNvPr>
          <p:cNvSpPr txBox="1"/>
          <p:nvPr/>
        </p:nvSpPr>
        <p:spPr>
          <a:xfrm>
            <a:off x="1965167" y="3694190"/>
            <a:ext cx="8171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问题提示</a:t>
            </a:r>
            <a:r>
              <a:rPr lang="en-US" altLang="zh-CN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中，对数组元素的访问只能逐个进行、不能整体进行。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请回答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下面的语句是哪个是错误的？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CFDEC291-B6CB-443E-A460-C579EA77A184}"/>
              </a:ext>
            </a:extLst>
          </p:cNvPr>
          <p:cNvSpPr txBox="1"/>
          <p:nvPr/>
        </p:nvSpPr>
        <p:spPr>
          <a:xfrm>
            <a:off x="2439758" y="4884238"/>
            <a:ext cx="3506613" cy="16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&lt;&lt;score;	</a:t>
            </a: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&gt;&gt;score;	</a:t>
            </a: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&gt;&gt;score[1];</a:t>
            </a:r>
          </a:p>
        </p:txBody>
      </p: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10F189D7-D06B-486A-9888-20530852D159}"/>
              </a:ext>
            </a:extLst>
          </p:cNvPr>
          <p:cNvGrpSpPr/>
          <p:nvPr/>
        </p:nvGrpSpPr>
        <p:grpSpPr>
          <a:xfrm>
            <a:off x="1265662" y="3494512"/>
            <a:ext cx="9623734" cy="3183689"/>
            <a:chOff x="4188196" y="2127479"/>
            <a:chExt cx="3910692" cy="3650794"/>
          </a:xfrm>
        </p:grpSpPr>
        <p:grpSp>
          <p:nvGrpSpPr>
            <p:cNvPr id="77" name="组合 76">
              <a:extLst>
                <a:ext uri="{FF2B5EF4-FFF2-40B4-BE49-F238E27FC236}">
                  <a16:creationId xmlns:a16="http://schemas.microsoft.com/office/drawing/2014/main" id="{542A4DC4-FADF-4B21-BD50-3BC12E184BD2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82" name="任意多边形 93">
                <a:extLst>
                  <a:ext uri="{FF2B5EF4-FFF2-40B4-BE49-F238E27FC236}">
                    <a16:creationId xmlns:a16="http://schemas.microsoft.com/office/drawing/2014/main" id="{15C3D07F-4E1C-4D09-AE91-1A61714A2C0F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" name="矩形: 圆角 82">
                <a:extLst>
                  <a:ext uri="{FF2B5EF4-FFF2-40B4-BE49-F238E27FC236}">
                    <a16:creationId xmlns:a16="http://schemas.microsoft.com/office/drawing/2014/main" id="{0B25A2C1-BF6C-420C-B655-7D7B7BD9CF4C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4" name="任意多边形 93">
                <a:extLst>
                  <a:ext uri="{FF2B5EF4-FFF2-40B4-BE49-F238E27FC236}">
                    <a16:creationId xmlns:a16="http://schemas.microsoft.com/office/drawing/2014/main" id="{5F8C3AAE-5A2B-4888-A849-F2869E3CC51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5" name="任意多边形 93">
                <a:extLst>
                  <a:ext uri="{FF2B5EF4-FFF2-40B4-BE49-F238E27FC236}">
                    <a16:creationId xmlns:a16="http://schemas.microsoft.com/office/drawing/2014/main" id="{CE7859F9-47BA-4C33-B835-71429B11600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6" name="任意多边形 93">
                <a:extLst>
                  <a:ext uri="{FF2B5EF4-FFF2-40B4-BE49-F238E27FC236}">
                    <a16:creationId xmlns:a16="http://schemas.microsoft.com/office/drawing/2014/main" id="{63BBFF57-3E2B-4173-B38F-DF5C425CB5C2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id="{4AD126EE-196B-4CBF-983C-C411D0CF22D0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id="{08FB4023-1924-4046-87B6-7253E8539A99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9FF9C36A-08BB-4833-96B1-3F4BFA7214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id="{0B26F132-AE32-4EE2-B114-E68C214719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7" name="直接连接符 86">
            <a:extLst>
              <a:ext uri="{FF2B5EF4-FFF2-40B4-BE49-F238E27FC236}">
                <a16:creationId xmlns:a16="http://schemas.microsoft.com/office/drawing/2014/main" id="{4BE710BC-F565-4D0E-A4FF-21ED616A3E8C}"/>
              </a:ext>
            </a:extLst>
          </p:cNvPr>
          <p:cNvCxnSpPr>
            <a:cxnSpLocks/>
          </p:cNvCxnSpPr>
          <p:nvPr/>
        </p:nvCxnSpPr>
        <p:spPr>
          <a:xfrm>
            <a:off x="1873418" y="4915448"/>
            <a:ext cx="8324383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>
            <a:extLst>
              <a:ext uri="{FF2B5EF4-FFF2-40B4-BE49-F238E27FC236}">
                <a16:creationId xmlns:a16="http://schemas.microsoft.com/office/drawing/2014/main" id="{57E608C4-37A5-4811-86EA-101B077CBAC9}"/>
              </a:ext>
            </a:extLst>
          </p:cNvPr>
          <p:cNvCxnSpPr>
            <a:cxnSpLocks/>
          </p:cNvCxnSpPr>
          <p:nvPr/>
        </p:nvCxnSpPr>
        <p:spPr>
          <a:xfrm>
            <a:off x="1873418" y="4963082"/>
            <a:ext cx="8324383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2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4" grpId="0"/>
      <p:bldP spid="7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679946" y="943242"/>
            <a:ext cx="10490119" cy="1013743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129943" y="1078911"/>
              <a:ext cx="9018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根据前面给出的算法，编写程序，定义一维数组存储待处理数据，并用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for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if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语句实现求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个整数中最大值的问题。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1388027" y="2211159"/>
            <a:ext cx="817135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val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[] = {30, 28, 56, 43, 27};	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m=0;		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 (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1;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&lt;5; 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 )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 (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val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 &gt;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val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[m] )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m=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个整数中的最大值是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:“ &lt;&lt;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val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[m] &lt;&lt;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572263" y="2209630"/>
            <a:ext cx="8872931" cy="4452512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99363" y="2020506"/>
            <a:ext cx="8844812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在实际生活中，经常遇到对多个同一性质的信息进行处理和分析的情况，这就涉及多数据的存储问题。</a:t>
            </a:r>
          </a:p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根据数据自身的特性，可以将数据分为一维数据、二维数据、三维数据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endParaRPr lang="zh-CN" altLang="en-US" sz="2400" dirty="0">
              <a:solidFill>
                <a:srgbClr val="ED7D3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516680" y="1596096"/>
            <a:ext cx="9210177" cy="3600344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2"/>
                <a:ext cx="1573213" cy="303301"/>
                <a:chOff x="6149102" y="1612915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4628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2072893" y="1769726"/>
            <a:ext cx="7764126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一维数据是指数据元素的值由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因素唯一确定。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endParaRPr lang="zh-CN" altLang="en-US" sz="2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48548" y="1490618"/>
            <a:ext cx="9210177" cy="1445087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2"/>
                <a:ext cx="1573213" cy="303301"/>
                <a:chOff x="6149102" y="1612915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167FECC-BF00-4C54-A519-D9ECEBAEEBC8}"/>
              </a:ext>
            </a:extLst>
          </p:cNvPr>
          <p:cNvGrpSpPr/>
          <p:nvPr/>
        </p:nvGrpSpPr>
        <p:grpSpPr>
          <a:xfrm>
            <a:off x="2562671" y="3595795"/>
            <a:ext cx="6784569" cy="1264335"/>
            <a:chOff x="2661353" y="4988236"/>
            <a:chExt cx="6784569" cy="1264335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A31FD32F-271D-4D6B-8ABD-B379A81A5033}"/>
                </a:ext>
              </a:extLst>
            </p:cNvPr>
            <p:cNvGrpSpPr/>
            <p:nvPr/>
          </p:nvGrpSpPr>
          <p:grpSpPr>
            <a:xfrm>
              <a:off x="2926761" y="4988236"/>
              <a:ext cx="6324241" cy="1164536"/>
              <a:chOff x="2926761" y="4820954"/>
              <a:chExt cx="6324241" cy="1164536"/>
            </a:xfrm>
          </p:grpSpPr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C9918DB1-E7AC-46A2-A46C-2D0B6B248750}"/>
                  </a:ext>
                </a:extLst>
              </p:cNvPr>
              <p:cNvSpPr txBox="1"/>
              <p:nvPr/>
            </p:nvSpPr>
            <p:spPr>
              <a:xfrm>
                <a:off x="2926761" y="4917683"/>
                <a:ext cx="9813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学生</a:t>
                </a:r>
                <a:r>
                  <a:rPr lang="en-US" altLang="zh-CN" sz="2400" dirty="0">
                    <a:latin typeface="微软雅黑" pitchFamily="34" charset="-122"/>
                    <a:ea typeface="微软雅黑" pitchFamily="34" charset="-122"/>
                    <a:cs typeface="Times New Roman" panose="02020603050405020304" pitchFamily="18" charset="0"/>
                  </a:rPr>
                  <a:t>1</a:t>
                </a:r>
                <a:endParaRPr lang="zh-CN" altLang="en-US" sz="24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DDFA4F17-F753-49B5-8FCA-490A1DB27950}"/>
                  </a:ext>
                </a:extLst>
              </p:cNvPr>
              <p:cNvSpPr txBox="1"/>
              <p:nvPr/>
            </p:nvSpPr>
            <p:spPr>
              <a:xfrm>
                <a:off x="4729682" y="4917683"/>
                <a:ext cx="9813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学生</a:t>
                </a:r>
                <a:r>
                  <a:rPr lang="en-US" altLang="zh-CN" sz="2400" dirty="0">
                    <a:latin typeface="微软雅黑" pitchFamily="34" charset="-122"/>
                    <a:ea typeface="微软雅黑" pitchFamily="34" charset="-122"/>
                    <a:cs typeface="Times New Roman" panose="02020603050405020304" pitchFamily="18" charset="0"/>
                  </a:rPr>
                  <a:t>2</a:t>
                </a:r>
                <a:endParaRPr lang="zh-CN" altLang="en-US" sz="24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D2423C74-5646-4389-B6FA-F70CA27AAB78}"/>
                  </a:ext>
                </a:extLst>
              </p:cNvPr>
              <p:cNvSpPr txBox="1"/>
              <p:nvPr/>
            </p:nvSpPr>
            <p:spPr>
              <a:xfrm>
                <a:off x="8200714" y="4917683"/>
                <a:ext cx="105028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学生</a:t>
                </a:r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</a:t>
                </a:r>
                <a:endParaRPr lang="zh-CN" altLang="en-US" sz="24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DDFA4F17-F753-49B5-8FCA-490A1DB27950}"/>
                  </a:ext>
                </a:extLst>
              </p:cNvPr>
              <p:cNvSpPr txBox="1"/>
              <p:nvPr/>
            </p:nvSpPr>
            <p:spPr>
              <a:xfrm>
                <a:off x="6615387" y="4820954"/>
                <a:ext cx="43473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…</a:t>
                </a:r>
                <a:endParaRPr lang="zh-CN" altLang="en-US" sz="24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DDFA4F17-F753-49B5-8FCA-490A1DB27950}"/>
                  </a:ext>
                </a:extLst>
              </p:cNvPr>
              <p:cNvSpPr txBox="1"/>
              <p:nvPr/>
            </p:nvSpPr>
            <p:spPr>
              <a:xfrm>
                <a:off x="6627936" y="5523825"/>
                <a:ext cx="43473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…</a:t>
                </a:r>
                <a:endParaRPr lang="zh-CN" altLang="en-US" sz="24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9D4BFAA9-0E0F-415C-A06B-B577E38DAA16}"/>
                </a:ext>
              </a:extLst>
            </p:cNvPr>
            <p:cNvGrpSpPr/>
            <p:nvPr/>
          </p:nvGrpSpPr>
          <p:grpSpPr>
            <a:xfrm>
              <a:off x="2661353" y="5631470"/>
              <a:ext cx="6784569" cy="621101"/>
              <a:chOff x="2661353" y="3847382"/>
              <a:chExt cx="6784569" cy="621101"/>
            </a:xfrm>
          </p:grpSpPr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C28F7758-9E84-424E-B3AE-3BA6653EE905}"/>
                  </a:ext>
                </a:extLst>
              </p:cNvPr>
              <p:cNvSpPr/>
              <p:nvPr/>
            </p:nvSpPr>
            <p:spPr>
              <a:xfrm>
                <a:off x="2661353" y="3847382"/>
                <a:ext cx="6784569" cy="621101"/>
              </a:xfrm>
              <a:prstGeom prst="rect">
                <a:avLst/>
              </a:prstGeom>
              <a:noFill/>
              <a:ln w="1905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2" name="任意多边形: 形状 4">
                <a:extLst>
                  <a:ext uri="{FF2B5EF4-FFF2-40B4-BE49-F238E27FC236}">
                    <a16:creationId xmlns:a16="http://schemas.microsoft.com/office/drawing/2014/main" id="{8999B27B-EBA6-492C-B290-3529F3B2F275}"/>
                  </a:ext>
                </a:extLst>
              </p:cNvPr>
              <p:cNvSpPr/>
              <p:nvPr/>
            </p:nvSpPr>
            <p:spPr>
              <a:xfrm>
                <a:off x="4356340" y="3856008"/>
                <a:ext cx="0" cy="595222"/>
              </a:xfrm>
              <a:custGeom>
                <a:avLst/>
                <a:gdLst>
                  <a:gd name="connsiteX0" fmla="*/ 0 w 0"/>
                  <a:gd name="connsiteY0" fmla="*/ 0 h 595222"/>
                  <a:gd name="connsiteX1" fmla="*/ 0 w 0"/>
                  <a:gd name="connsiteY1" fmla="*/ 595222 h 595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595222">
                    <a:moveTo>
                      <a:pt x="0" y="0"/>
                    </a:moveTo>
                    <a:lnTo>
                      <a:pt x="0" y="595222"/>
                    </a:lnTo>
                  </a:path>
                </a:pathLst>
              </a:custGeom>
              <a:no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3" name="任意多边形: 形状 19">
                <a:extLst>
                  <a:ext uri="{FF2B5EF4-FFF2-40B4-BE49-F238E27FC236}">
                    <a16:creationId xmlns:a16="http://schemas.microsoft.com/office/drawing/2014/main" id="{88ECF2DB-6202-44BB-A821-D0C7490A1A3B}"/>
                  </a:ext>
                </a:extLst>
              </p:cNvPr>
              <p:cNvSpPr/>
              <p:nvPr/>
            </p:nvSpPr>
            <p:spPr>
              <a:xfrm>
                <a:off x="6059488" y="3856008"/>
                <a:ext cx="0" cy="595222"/>
              </a:xfrm>
              <a:custGeom>
                <a:avLst/>
                <a:gdLst>
                  <a:gd name="connsiteX0" fmla="*/ 0 w 0"/>
                  <a:gd name="connsiteY0" fmla="*/ 0 h 595222"/>
                  <a:gd name="connsiteX1" fmla="*/ 0 w 0"/>
                  <a:gd name="connsiteY1" fmla="*/ 595222 h 595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595222">
                    <a:moveTo>
                      <a:pt x="0" y="0"/>
                    </a:moveTo>
                    <a:lnTo>
                      <a:pt x="0" y="595222"/>
                    </a:lnTo>
                  </a:path>
                </a:pathLst>
              </a:custGeom>
              <a:no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34" name="任意多边形: 形状 20">
                <a:extLst>
                  <a:ext uri="{FF2B5EF4-FFF2-40B4-BE49-F238E27FC236}">
                    <a16:creationId xmlns:a16="http://schemas.microsoft.com/office/drawing/2014/main" id="{C4257877-78C8-4CDB-ADC3-2C75D4397F5F}"/>
                  </a:ext>
                </a:extLst>
              </p:cNvPr>
              <p:cNvSpPr/>
              <p:nvPr/>
            </p:nvSpPr>
            <p:spPr>
              <a:xfrm>
                <a:off x="7750265" y="3856008"/>
                <a:ext cx="0" cy="595222"/>
              </a:xfrm>
              <a:custGeom>
                <a:avLst/>
                <a:gdLst>
                  <a:gd name="connsiteX0" fmla="*/ 0 w 0"/>
                  <a:gd name="connsiteY0" fmla="*/ 0 h 595222"/>
                  <a:gd name="connsiteX1" fmla="*/ 0 w 0"/>
                  <a:gd name="connsiteY1" fmla="*/ 595222 h 5952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595222">
                    <a:moveTo>
                      <a:pt x="0" y="0"/>
                    </a:moveTo>
                    <a:lnTo>
                      <a:pt x="0" y="595222"/>
                    </a:lnTo>
                  </a:path>
                </a:pathLst>
              </a:custGeom>
              <a:no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78D1401A-55A0-4B84-8BB8-A54ABAC94BC8}"/>
                </a:ext>
              </a:extLst>
            </p:cNvPr>
            <p:cNvSpPr txBox="1"/>
            <p:nvPr/>
          </p:nvSpPr>
          <p:spPr>
            <a:xfrm>
              <a:off x="2926761" y="5706874"/>
              <a:ext cx="98135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成绩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00F9235-C5B4-429A-8332-DBB709A51805}"/>
                </a:ext>
              </a:extLst>
            </p:cNvPr>
            <p:cNvSpPr txBox="1"/>
            <p:nvPr/>
          </p:nvSpPr>
          <p:spPr>
            <a:xfrm>
              <a:off x="4729682" y="5706874"/>
              <a:ext cx="98135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成绩</a:t>
              </a:r>
              <a:r>
                <a:rPr lang="en-US" altLang="zh-CN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9E0803F-FEFB-4F57-84EB-2543EA1A34B9}"/>
                </a:ext>
              </a:extLst>
            </p:cNvPr>
            <p:cNvSpPr txBox="1"/>
            <p:nvPr/>
          </p:nvSpPr>
          <p:spPr>
            <a:xfrm>
              <a:off x="8202469" y="5706874"/>
              <a:ext cx="10502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成绩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N</a:t>
              </a:r>
              <a:endPara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8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883078"/>
            <a:ext cx="5944683" cy="461665"/>
            <a:chOff x="515938" y="1091211"/>
            <a:chExt cx="5944683" cy="461665"/>
          </a:xfrm>
        </p:grpSpPr>
        <p:grpSp>
          <p:nvGrpSpPr>
            <p:cNvPr id="41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42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一维数据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15938" y="1927518"/>
            <a:ext cx="3947651" cy="4059982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712029" y="2877389"/>
            <a:ext cx="3555467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分析：这是一个一维数据问题，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个整数中每个整数的值由该整数的顺序唯一确定。其算法为：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1028702"/>
            <a:ext cx="5636173" cy="539885"/>
            <a:chOff x="679948" y="1028702"/>
            <a:chExt cx="5636173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2" y="1060569"/>
              <a:ext cx="4070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求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个整数中的最大值。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4" name="Table 1">
            <a:extLst>
              <a:ext uri="{FF2B5EF4-FFF2-40B4-BE49-F238E27FC236}">
                <a16:creationId xmlns:a16="http://schemas.microsoft.com/office/drawing/2014/main" id="{85BB8107-E3C9-4610-95AF-D1C165222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9074784"/>
              </p:ext>
            </p:extLst>
          </p:nvPr>
        </p:nvGraphicFramePr>
        <p:xfrm>
          <a:off x="4760348" y="2257554"/>
          <a:ext cx="7016376" cy="2780074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9266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896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7154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步骤</a:t>
                      </a:r>
                      <a:endParaRPr lang="zh-CN" sz="24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3041" marR="630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处</a:t>
                      </a:r>
                      <a:r>
                        <a:rPr lang="en-US" sz="24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</a:t>
                      </a:r>
                      <a:r>
                        <a:rPr lang="zh-CN" sz="24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理</a:t>
                      </a:r>
                      <a:endParaRPr lang="zh-CN" sz="24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3041" marR="630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7154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3041" marR="630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定义</a:t>
                      </a: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</a:t>
                      </a: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并初始化为</a:t>
                      </a: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3041" marR="630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8612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400" kern="1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2400" kern="1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3041" marR="630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令第</a:t>
                      </a: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个整数的值为</a:t>
                      </a:r>
                      <a:r>
                        <a:rPr lang="en-US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en-US" sz="2400" kern="100" baseline="-250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的取值范围是</a:t>
                      </a: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到</a:t>
                      </a: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，进行如下操作：</a:t>
                      </a:r>
                      <a:endParaRPr lang="en-US" alt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algn="just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如果</a:t>
                      </a:r>
                      <a:r>
                        <a:rPr lang="en-US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en-US" sz="2400" kern="100" baseline="-250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&gt;n</a:t>
                      </a:r>
                      <a:r>
                        <a:rPr lang="en-US" sz="2400" kern="100" baseline="-25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indent="266065" algn="just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	 m=</a:t>
                      </a:r>
                      <a:r>
                        <a:rPr lang="en-US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3041" marR="630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7154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3041" marR="630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输出结果，即</a:t>
                      </a:r>
                      <a:r>
                        <a:rPr 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en-US" sz="2400" kern="100" baseline="-25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3041" marR="6304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20BD6B0A-1FBD-4520-B05C-448D8C67C380}"/>
              </a:ext>
            </a:extLst>
          </p:cNvPr>
          <p:cNvSpPr/>
          <p:nvPr/>
        </p:nvSpPr>
        <p:spPr>
          <a:xfrm>
            <a:off x="5053264" y="5337463"/>
            <a:ext cx="5950196" cy="511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Bef>
                <a:spcPts val="600"/>
              </a:spcBef>
            </a:pPr>
            <a:r>
              <a:rPr lang="zh-CN" altLang="en-US" sz="2400" kern="1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问题：</a:t>
            </a: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如何用计算机来存储这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个整数呢？</a:t>
            </a:r>
            <a:endParaRPr lang="en-US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883078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提供的一维数组存储一维数据</a:t>
              </a: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3D63071C-A32F-418D-9CBF-E0200B472067}"/>
              </a:ext>
            </a:extLst>
          </p:cNvPr>
          <p:cNvSpPr/>
          <p:nvPr/>
        </p:nvSpPr>
        <p:spPr>
          <a:xfrm>
            <a:off x="879180" y="1523218"/>
            <a:ext cx="32271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一维数组的定义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DFE7A10-D747-4A56-8230-692ED0FD3231}"/>
              </a:ext>
            </a:extLst>
          </p:cNvPr>
          <p:cNvSpPr txBox="1"/>
          <p:nvPr/>
        </p:nvSpPr>
        <p:spPr>
          <a:xfrm>
            <a:off x="752770" y="2524214"/>
            <a:ext cx="56118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数组本质上是一组相同数据类型的变量的集合，即数组的每一个元素都是一个变量。一维数组的定义形式为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数组名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&gt;[&lt;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&gt;];</a:t>
            </a: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0C7787A0-4D48-4BBD-B832-C25C9E5CE445}"/>
              </a:ext>
            </a:extLst>
          </p:cNvPr>
          <p:cNvGrpSpPr/>
          <p:nvPr/>
        </p:nvGrpSpPr>
        <p:grpSpPr>
          <a:xfrm rot="10800000" flipH="1">
            <a:off x="515938" y="2167138"/>
            <a:ext cx="6023415" cy="3132296"/>
            <a:chOff x="850264" y="744293"/>
            <a:chExt cx="11341335" cy="6344623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D056B96B-C632-4F93-AB04-4194C95E7077}"/>
                </a:ext>
              </a:extLst>
            </p:cNvPr>
            <p:cNvGrpSpPr/>
            <p:nvPr/>
          </p:nvGrpSpPr>
          <p:grpSpPr>
            <a:xfrm>
              <a:off x="850264" y="744293"/>
              <a:ext cx="11341335" cy="6344623"/>
              <a:chOff x="850264" y="744293"/>
              <a:chExt cx="11341335" cy="6344623"/>
            </a:xfrm>
          </p:grpSpPr>
          <p:sp>
            <p:nvSpPr>
              <p:cNvPr id="40" name="任意多边形 3">
                <a:extLst>
                  <a:ext uri="{FF2B5EF4-FFF2-40B4-BE49-F238E27FC236}">
                    <a16:creationId xmlns:a16="http://schemas.microsoft.com/office/drawing/2014/main" id="{8FF07FFF-EFC1-41B1-8D32-73E62AC809F5}"/>
                  </a:ext>
                </a:extLst>
              </p:cNvPr>
              <p:cNvSpPr/>
              <p:nvPr/>
            </p:nvSpPr>
            <p:spPr>
              <a:xfrm>
                <a:off x="850264" y="744293"/>
                <a:ext cx="11341335" cy="634462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7BDC99BB-B7E7-4D2B-B9D4-B3C88A6413C2}"/>
                  </a:ext>
                </a:extLst>
              </p:cNvPr>
              <p:cNvGrpSpPr/>
              <p:nvPr/>
            </p:nvGrpSpPr>
            <p:grpSpPr>
              <a:xfrm flipH="1">
                <a:off x="9396022" y="803069"/>
                <a:ext cx="1573210" cy="303301"/>
                <a:chOff x="7840886" y="802382"/>
                <a:chExt cx="1547283" cy="303301"/>
              </a:xfrm>
            </p:grpSpPr>
            <p:sp>
              <p:nvSpPr>
                <p:cNvPr id="42" name="平行四边形 41">
                  <a:extLst>
                    <a:ext uri="{FF2B5EF4-FFF2-40B4-BE49-F238E27FC236}">
                      <a16:creationId xmlns:a16="http://schemas.microsoft.com/office/drawing/2014/main" id="{DCA34A5E-EB36-40D6-90FA-588F57061B00}"/>
                    </a:ext>
                  </a:extLst>
                </p:cNvPr>
                <p:cNvSpPr/>
                <p:nvPr/>
              </p:nvSpPr>
              <p:spPr>
                <a:xfrm>
                  <a:off x="8797261" y="80238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3" name="平行四边形 42">
                  <a:extLst>
                    <a:ext uri="{FF2B5EF4-FFF2-40B4-BE49-F238E27FC236}">
                      <a16:creationId xmlns:a16="http://schemas.microsoft.com/office/drawing/2014/main" id="{D3F69817-1D67-419E-AD37-C7F03CD6CBF9}"/>
                    </a:ext>
                  </a:extLst>
                </p:cNvPr>
                <p:cNvSpPr/>
                <p:nvPr/>
              </p:nvSpPr>
              <p:spPr>
                <a:xfrm>
                  <a:off x="8325770" y="802383"/>
                  <a:ext cx="590910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4" name="平行四边形 43">
                  <a:extLst>
                    <a:ext uri="{FF2B5EF4-FFF2-40B4-BE49-F238E27FC236}">
                      <a16:creationId xmlns:a16="http://schemas.microsoft.com/office/drawing/2014/main" id="{62F42900-B81D-4DF0-B0CD-00B568E7F0D1}"/>
                    </a:ext>
                  </a:extLst>
                </p:cNvPr>
                <p:cNvSpPr/>
                <p:nvPr/>
              </p:nvSpPr>
              <p:spPr>
                <a:xfrm>
                  <a:off x="7840886" y="802383"/>
                  <a:ext cx="590908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37" name="平行四边形 36">
              <a:extLst>
                <a:ext uri="{FF2B5EF4-FFF2-40B4-BE49-F238E27FC236}">
                  <a16:creationId xmlns:a16="http://schemas.microsoft.com/office/drawing/2014/main" id="{B978457F-49E9-4CDF-BE15-21B20A15660E}"/>
                </a:ext>
              </a:extLst>
            </p:cNvPr>
            <p:cNvSpPr/>
            <p:nvPr/>
          </p:nvSpPr>
          <p:spPr>
            <a:xfrm>
              <a:off x="1509336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8" name="平行四边形 37">
              <a:extLst>
                <a:ext uri="{FF2B5EF4-FFF2-40B4-BE49-F238E27FC236}">
                  <a16:creationId xmlns:a16="http://schemas.microsoft.com/office/drawing/2014/main" id="{B7C3FC17-758B-4FCD-A55B-53C2CBBE6201}"/>
                </a:ext>
              </a:extLst>
            </p:cNvPr>
            <p:cNvSpPr/>
            <p:nvPr/>
          </p:nvSpPr>
          <p:spPr>
            <a:xfrm>
              <a:off x="1994224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9" name="平行四边形 38">
              <a:extLst>
                <a:ext uri="{FF2B5EF4-FFF2-40B4-BE49-F238E27FC236}">
                  <a16:creationId xmlns:a16="http://schemas.microsoft.com/office/drawing/2014/main" id="{E571A8A0-F24F-4F4F-8D10-333B8313B20C}"/>
                </a:ext>
              </a:extLst>
            </p:cNvPr>
            <p:cNvSpPr/>
            <p:nvPr/>
          </p:nvSpPr>
          <p:spPr>
            <a:xfrm>
              <a:off x="2465712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85867F8E-80C7-4F61-9D51-99BF86F007FD}"/>
              </a:ext>
            </a:extLst>
          </p:cNvPr>
          <p:cNvGrpSpPr/>
          <p:nvPr/>
        </p:nvGrpSpPr>
        <p:grpSpPr>
          <a:xfrm>
            <a:off x="7151571" y="972820"/>
            <a:ext cx="4504913" cy="5634871"/>
            <a:chOff x="4188196" y="2127479"/>
            <a:chExt cx="3910692" cy="3650794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E10817D5-FF38-49BD-90B8-706771937E3D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5" name="任意多边形 93">
                <a:extLst>
                  <a:ext uri="{FF2B5EF4-FFF2-40B4-BE49-F238E27FC236}">
                    <a16:creationId xmlns:a16="http://schemas.microsoft.com/office/drawing/2014/main" id="{7F705B43-07C7-4396-A3A1-9D8FB00847F9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6" name="矩形: 圆角 34">
                <a:extLst>
                  <a:ext uri="{FF2B5EF4-FFF2-40B4-BE49-F238E27FC236}">
                    <a16:creationId xmlns:a16="http://schemas.microsoft.com/office/drawing/2014/main" id="{C0EF9FA0-3E54-4531-B3DB-4BA4A645B27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id="{265E5145-AF06-45E1-8A53-599CCAC4557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8" name="任意多边形 93">
                <a:extLst>
                  <a:ext uri="{FF2B5EF4-FFF2-40B4-BE49-F238E27FC236}">
                    <a16:creationId xmlns:a16="http://schemas.microsoft.com/office/drawing/2014/main" id="{19AE81AD-06C0-46A0-9CEC-8D0AAEBA62FA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9" name="任意多边形 93">
                <a:extLst>
                  <a:ext uri="{FF2B5EF4-FFF2-40B4-BE49-F238E27FC236}">
                    <a16:creationId xmlns:a16="http://schemas.microsoft.com/office/drawing/2014/main" id="{038EB0B8-02E4-48D7-98B4-1373FC653B1F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EED0B34-A72A-4FB4-83EE-9EEB7E6E367F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2E400EB3-8EBD-4C26-95E6-03AE11D6F985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9B60EDB7-78A9-4B10-8283-482FF7D02C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14DBE39-5EFE-4D8C-9E61-E33962504D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文本框 38">
            <a:extLst>
              <a:ext uri="{FF2B5EF4-FFF2-40B4-BE49-F238E27FC236}">
                <a16:creationId xmlns:a16="http://schemas.microsoft.com/office/drawing/2014/main" id="{C768B95D-F29E-465B-B60D-024785C64440}"/>
              </a:ext>
            </a:extLst>
          </p:cNvPr>
          <p:cNvSpPr txBox="1"/>
          <p:nvPr/>
        </p:nvSpPr>
        <p:spPr>
          <a:xfrm>
            <a:off x="7440329" y="1295569"/>
            <a:ext cx="409396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指定了数组中每一个元素的类型，既可以是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float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等基本数据类型，也可以是后面将要学习的指针、结构体、类等数据类型；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数组名</a:t>
            </a:r>
            <a:r>
              <a:rPr lang="en-US" altLang="zh-CN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的命名规则与简单变量的命名规则相同；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用来指明该数组中元素的数量，即数组的长度，它必须是整型</a:t>
            </a:r>
            <a:r>
              <a:rPr lang="zh-CN" altLang="en-US" sz="20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常量、整型符号常量或枚举常量。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668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4" grpId="0"/>
      <p:bldP spid="5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85867F8E-80C7-4F61-9D51-99BF86F007FD}"/>
              </a:ext>
            </a:extLst>
          </p:cNvPr>
          <p:cNvGrpSpPr/>
          <p:nvPr/>
        </p:nvGrpSpPr>
        <p:grpSpPr>
          <a:xfrm>
            <a:off x="3740935" y="2222623"/>
            <a:ext cx="4786839" cy="3650794"/>
            <a:chOff x="4188196" y="2127479"/>
            <a:chExt cx="3910692" cy="3650794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E10817D5-FF38-49BD-90B8-706771937E3D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id="{7F705B43-07C7-4396-A3A1-9D8FB00847F9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5" name="矩形: 圆角 34">
                <a:extLst>
                  <a:ext uri="{FF2B5EF4-FFF2-40B4-BE49-F238E27FC236}">
                    <a16:creationId xmlns:a16="http://schemas.microsoft.com/office/drawing/2014/main" id="{C0EF9FA0-3E54-4531-B3DB-4BA4A645B27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任意多边形 93">
                <a:extLst>
                  <a:ext uri="{FF2B5EF4-FFF2-40B4-BE49-F238E27FC236}">
                    <a16:creationId xmlns:a16="http://schemas.microsoft.com/office/drawing/2014/main" id="{265E5145-AF06-45E1-8A53-599CCAC4557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19AE81AD-06C0-46A0-9CEC-8D0AAEBA62FA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8" name="任意多边形 93">
                <a:extLst>
                  <a:ext uri="{FF2B5EF4-FFF2-40B4-BE49-F238E27FC236}">
                    <a16:creationId xmlns:a16="http://schemas.microsoft.com/office/drawing/2014/main" id="{038EB0B8-02E4-48D7-98B4-1373FC653B1F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EED0B34-A72A-4FB4-83EE-9EEB7E6E367F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2E400EB3-8EBD-4C26-95E6-03AE11D6F985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9B60EDB7-78A9-4B10-8283-482FF7D02C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C14DBE39-5EFE-4D8C-9E61-E33962504D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C768B95D-F29E-465B-B60D-024785C64440}"/>
              </a:ext>
            </a:extLst>
          </p:cNvPr>
          <p:cNvSpPr txBox="1"/>
          <p:nvPr/>
        </p:nvSpPr>
        <p:spPr>
          <a:xfrm>
            <a:off x="4177110" y="2799495"/>
            <a:ext cx="39153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score[10];</a:t>
            </a:r>
          </a:p>
          <a:p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	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 int SIZE = 10;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score[SIZE];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E97D2195-0024-45EC-A111-EF769238EEA5}"/>
              </a:ext>
            </a:extLst>
          </p:cNvPr>
          <p:cNvGrpSpPr/>
          <p:nvPr/>
        </p:nvGrpSpPr>
        <p:grpSpPr>
          <a:xfrm>
            <a:off x="679946" y="943242"/>
            <a:ext cx="10569308" cy="1013743"/>
            <a:chOff x="679946" y="943242"/>
            <a:chExt cx="10569308" cy="1013743"/>
          </a:xfrm>
        </p:grpSpPr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6AA31500-AC4E-4676-869A-CF5B1E6D520C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流程图: 手动输入 51">
              <a:extLst>
                <a:ext uri="{FF2B5EF4-FFF2-40B4-BE49-F238E27FC236}">
                  <a16:creationId xmlns:a16="http://schemas.microsoft.com/office/drawing/2014/main" id="{5110E000-587B-4A92-B4F6-73D4745E04C5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4C81A1C1-9CDC-496B-9BA4-38301E5E7294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例如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6695ED48-8DF8-4999-A22F-3262A4F7A963}"/>
                </a:ext>
              </a:extLst>
            </p:cNvPr>
            <p:cNvSpPr txBox="1"/>
            <p:nvPr/>
          </p:nvSpPr>
          <p:spPr>
            <a:xfrm>
              <a:off x="2230495" y="1192455"/>
              <a:ext cx="90187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如果要存储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名学生的成绩，就可以定义一个一维数组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F13AAA61-5C6B-40FE-B0BA-9CFDA972301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06B9C203-92B7-47B7-B028-2E00F72659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792C6F61-6EC0-42F5-92EE-7ADB57DDC1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id="{1DDE12CE-5F30-478F-99C1-582B734468A0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7CC1422A-D945-494B-814D-B9A5C7E2F9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01E9EC76-285D-4CF4-ACCD-AB276E39F7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765531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3D63071C-A32F-418D-9CBF-E0200B472067}"/>
              </a:ext>
            </a:extLst>
          </p:cNvPr>
          <p:cNvSpPr/>
          <p:nvPr/>
        </p:nvSpPr>
        <p:spPr>
          <a:xfrm>
            <a:off x="814911" y="1141584"/>
            <a:ext cx="35349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一维数组的初始化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DFE7A10-D747-4A56-8230-692ED0FD3231}"/>
              </a:ext>
            </a:extLst>
          </p:cNvPr>
          <p:cNvSpPr txBox="1"/>
          <p:nvPr/>
        </p:nvSpPr>
        <p:spPr>
          <a:xfrm>
            <a:off x="1123023" y="2624003"/>
            <a:ext cx="1022746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一维数组的初始化形式为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solidFill>
                <a:srgbClr val="ED7D3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 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数组名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[ 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] = { 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1, 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 , …,  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N};</a:t>
            </a: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0C7787A0-4D48-4BBD-B832-C25C9E5CE445}"/>
              </a:ext>
            </a:extLst>
          </p:cNvPr>
          <p:cNvGrpSpPr/>
          <p:nvPr/>
        </p:nvGrpSpPr>
        <p:grpSpPr>
          <a:xfrm rot="10800000" flipH="1">
            <a:off x="867672" y="2321157"/>
            <a:ext cx="10721353" cy="3075790"/>
            <a:chOff x="850264" y="744293"/>
            <a:chExt cx="11341335" cy="6344623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D056B96B-C632-4F93-AB04-4194C95E7077}"/>
                </a:ext>
              </a:extLst>
            </p:cNvPr>
            <p:cNvGrpSpPr/>
            <p:nvPr/>
          </p:nvGrpSpPr>
          <p:grpSpPr>
            <a:xfrm>
              <a:off x="850264" y="744293"/>
              <a:ext cx="11341335" cy="6344623"/>
              <a:chOff x="850264" y="744293"/>
              <a:chExt cx="11341335" cy="6344623"/>
            </a:xfrm>
          </p:grpSpPr>
          <p:sp>
            <p:nvSpPr>
              <p:cNvPr id="40" name="任意多边形 3">
                <a:extLst>
                  <a:ext uri="{FF2B5EF4-FFF2-40B4-BE49-F238E27FC236}">
                    <a16:creationId xmlns:a16="http://schemas.microsoft.com/office/drawing/2014/main" id="{8FF07FFF-EFC1-41B1-8D32-73E62AC809F5}"/>
                  </a:ext>
                </a:extLst>
              </p:cNvPr>
              <p:cNvSpPr/>
              <p:nvPr/>
            </p:nvSpPr>
            <p:spPr>
              <a:xfrm>
                <a:off x="850264" y="744293"/>
                <a:ext cx="11341335" cy="634462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7BDC99BB-B7E7-4D2B-B9D4-B3C88A6413C2}"/>
                  </a:ext>
                </a:extLst>
              </p:cNvPr>
              <p:cNvGrpSpPr/>
              <p:nvPr/>
            </p:nvGrpSpPr>
            <p:grpSpPr>
              <a:xfrm flipH="1">
                <a:off x="9396022" y="803069"/>
                <a:ext cx="1573210" cy="303301"/>
                <a:chOff x="7840886" y="802382"/>
                <a:chExt cx="1547283" cy="303301"/>
              </a:xfrm>
            </p:grpSpPr>
            <p:sp>
              <p:nvSpPr>
                <p:cNvPr id="42" name="平行四边形 41">
                  <a:extLst>
                    <a:ext uri="{FF2B5EF4-FFF2-40B4-BE49-F238E27FC236}">
                      <a16:creationId xmlns:a16="http://schemas.microsoft.com/office/drawing/2014/main" id="{DCA34A5E-EB36-40D6-90FA-588F57061B00}"/>
                    </a:ext>
                  </a:extLst>
                </p:cNvPr>
                <p:cNvSpPr/>
                <p:nvPr/>
              </p:nvSpPr>
              <p:spPr>
                <a:xfrm>
                  <a:off x="8797261" y="80238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3" name="平行四边形 42">
                  <a:extLst>
                    <a:ext uri="{FF2B5EF4-FFF2-40B4-BE49-F238E27FC236}">
                      <a16:creationId xmlns:a16="http://schemas.microsoft.com/office/drawing/2014/main" id="{D3F69817-1D67-419E-AD37-C7F03CD6CBF9}"/>
                    </a:ext>
                  </a:extLst>
                </p:cNvPr>
                <p:cNvSpPr/>
                <p:nvPr/>
              </p:nvSpPr>
              <p:spPr>
                <a:xfrm>
                  <a:off x="8325770" y="802383"/>
                  <a:ext cx="590910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4" name="平行四边形 43">
                  <a:extLst>
                    <a:ext uri="{FF2B5EF4-FFF2-40B4-BE49-F238E27FC236}">
                      <a16:creationId xmlns:a16="http://schemas.microsoft.com/office/drawing/2014/main" id="{62F42900-B81D-4DF0-B0CD-00B568E7F0D1}"/>
                    </a:ext>
                  </a:extLst>
                </p:cNvPr>
                <p:cNvSpPr/>
                <p:nvPr/>
              </p:nvSpPr>
              <p:spPr>
                <a:xfrm>
                  <a:off x="7840886" y="802383"/>
                  <a:ext cx="590908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37" name="平行四边形 36">
              <a:extLst>
                <a:ext uri="{FF2B5EF4-FFF2-40B4-BE49-F238E27FC236}">
                  <a16:creationId xmlns:a16="http://schemas.microsoft.com/office/drawing/2014/main" id="{B978457F-49E9-4CDF-BE15-21B20A15660E}"/>
                </a:ext>
              </a:extLst>
            </p:cNvPr>
            <p:cNvSpPr/>
            <p:nvPr/>
          </p:nvSpPr>
          <p:spPr>
            <a:xfrm>
              <a:off x="1509336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8" name="平行四边形 37">
              <a:extLst>
                <a:ext uri="{FF2B5EF4-FFF2-40B4-BE49-F238E27FC236}">
                  <a16:creationId xmlns:a16="http://schemas.microsoft.com/office/drawing/2014/main" id="{B7C3FC17-758B-4FCD-A55B-53C2CBBE6201}"/>
                </a:ext>
              </a:extLst>
            </p:cNvPr>
            <p:cNvSpPr/>
            <p:nvPr/>
          </p:nvSpPr>
          <p:spPr>
            <a:xfrm>
              <a:off x="1994224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9" name="平行四边形 38">
              <a:extLst>
                <a:ext uri="{FF2B5EF4-FFF2-40B4-BE49-F238E27FC236}">
                  <a16:creationId xmlns:a16="http://schemas.microsoft.com/office/drawing/2014/main" id="{E571A8A0-F24F-4F4F-8D10-333B8313B20C}"/>
                </a:ext>
              </a:extLst>
            </p:cNvPr>
            <p:cNvSpPr/>
            <p:nvPr/>
          </p:nvSpPr>
          <p:spPr>
            <a:xfrm>
              <a:off x="2465712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4837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879975C1-7709-418E-A30A-580A98AEBD84}"/>
              </a:ext>
            </a:extLst>
          </p:cNvPr>
          <p:cNvSpPr/>
          <p:nvPr/>
        </p:nvSpPr>
        <p:spPr>
          <a:xfrm>
            <a:off x="2531693" y="3901046"/>
            <a:ext cx="729810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错误提示</a:t>
            </a:r>
            <a:r>
              <a:rPr lang="en-US" altLang="zh-CN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score[10];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score={97, 88, 68, 95, 99, 73, 86, 75, 62, 53};</a:t>
            </a:r>
            <a:endParaRPr lang="zh-CN" altLang="en-US" sz="2400" dirty="0"/>
          </a:p>
        </p:txBody>
      </p:sp>
      <p:grpSp>
        <p:nvGrpSpPr>
          <p:cNvPr id="19" name="组合 18">
            <a:extLst/>
          </p:cNvPr>
          <p:cNvGrpSpPr/>
          <p:nvPr/>
        </p:nvGrpSpPr>
        <p:grpSpPr>
          <a:xfrm>
            <a:off x="679946" y="943242"/>
            <a:ext cx="10569308" cy="1013743"/>
            <a:chOff x="679946" y="943242"/>
            <a:chExt cx="10569308" cy="1013743"/>
          </a:xfrm>
        </p:grpSpPr>
        <p:sp>
          <p:nvSpPr>
            <p:cNvPr id="20" name="矩形 19">
              <a:extLst/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流程图: 手动输入 20">
              <a:extLst/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/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   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例如</a:t>
              </a:r>
            </a:p>
          </p:txBody>
        </p:sp>
        <p:sp>
          <p:nvSpPr>
            <p:cNvPr id="23" name="文本框 22">
              <a:extLst/>
            </p:cNvPr>
            <p:cNvSpPr txBox="1"/>
            <p:nvPr/>
          </p:nvSpPr>
          <p:spPr>
            <a:xfrm>
              <a:off x="2230495" y="1192455"/>
              <a:ext cx="90187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00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在定义存储</a:t>
              </a:r>
              <a:r>
                <a:rPr lang="en-US" altLang="zh-CN" sz="2400" dirty="0">
                  <a:solidFill>
                    <a:srgbClr val="00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</a:t>
              </a:r>
              <a:r>
                <a:rPr lang="zh-CN" altLang="en-US" sz="2400" dirty="0">
                  <a:solidFill>
                    <a:srgbClr val="00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名学生成绩的数组的同时为其进行初始化</a:t>
              </a:r>
              <a:r>
                <a:rPr lang="en-US" altLang="zh-CN" sz="2400" dirty="0">
                  <a:solidFill>
                    <a:srgbClr val="000000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4" name="组合 23">
              <a:extLst/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28" name="直接连接符 27">
                <a:extLst/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/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组合 24">
              <a:extLst/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26" name="直接连接符 25">
                <a:extLst/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/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组合 29">
            <a:extLst/>
          </p:cNvPr>
          <p:cNvGrpSpPr/>
          <p:nvPr/>
        </p:nvGrpSpPr>
        <p:grpSpPr>
          <a:xfrm>
            <a:off x="2328529" y="2215534"/>
            <a:ext cx="7839203" cy="1342675"/>
            <a:chOff x="4188196" y="2127479"/>
            <a:chExt cx="3910692" cy="3650794"/>
          </a:xfrm>
        </p:grpSpPr>
        <p:grpSp>
          <p:nvGrpSpPr>
            <p:cNvPr id="31" name="组合 30">
              <a:extLst/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7" name="任意多边形 93">
                <a:extLst/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8" name="矩形: 圆角 47">
                <a:extLst/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9" name="任意多边形 93">
                <a:extLst/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0" name="任意多边形 93">
                <a:extLst/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1" name="任意多边形 93">
                <a:extLst/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2" name="直接连接符 31">
              <a:extLst/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/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/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/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文本框 51">
            <a:extLst/>
          </p:cNvPr>
          <p:cNvSpPr txBox="1"/>
          <p:nvPr/>
        </p:nvSpPr>
        <p:spPr>
          <a:xfrm>
            <a:off x="2925569" y="2598130"/>
            <a:ext cx="7150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score[10] = {97, 85, 68, 95, 99, 73, 86, 75, 62, 53};</a:t>
            </a:r>
          </a:p>
        </p:txBody>
      </p:sp>
      <p:grpSp>
        <p:nvGrpSpPr>
          <p:cNvPr id="53" name="组合 52">
            <a:extLst/>
          </p:cNvPr>
          <p:cNvGrpSpPr/>
          <p:nvPr/>
        </p:nvGrpSpPr>
        <p:grpSpPr>
          <a:xfrm>
            <a:off x="2297773" y="3833568"/>
            <a:ext cx="7839203" cy="1951002"/>
            <a:chOff x="4188196" y="2127479"/>
            <a:chExt cx="3910692" cy="3650794"/>
          </a:xfrm>
        </p:grpSpPr>
        <p:grpSp>
          <p:nvGrpSpPr>
            <p:cNvPr id="54" name="组合 53">
              <a:extLst/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9" name="任意多边形 93">
                <a:extLst/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0" name="矩形: 圆角 59">
                <a:extLst/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1" name="任意多边形 93">
                <a:extLst/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2" name="任意多边形 93">
                <a:extLst/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3" name="任意多边形 93">
                <a:extLst/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55" name="直接连接符 54">
              <a:extLst/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/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>
              <a:extLst/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>
              <a:extLst/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4048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5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3D63071C-A32F-418D-9CBF-E0200B472067}"/>
              </a:ext>
            </a:extLst>
          </p:cNvPr>
          <p:cNvSpPr/>
          <p:nvPr/>
        </p:nvSpPr>
        <p:spPr>
          <a:xfrm>
            <a:off x="855889" y="1135829"/>
            <a:ext cx="47660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一维数组中元素的访问方法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2DFE7A10-D747-4A56-8230-692ED0FD3231}"/>
              </a:ext>
            </a:extLst>
          </p:cNvPr>
          <p:cNvSpPr txBox="1"/>
          <p:nvPr/>
        </p:nvSpPr>
        <p:spPr>
          <a:xfrm>
            <a:off x="2200871" y="2111293"/>
            <a:ext cx="8386979" cy="173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一个数组包含多个元素，访问一维数组中某个元素的形式为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数组名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&gt;[&lt;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下标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&gt;]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0C7787A0-4D48-4BBD-B832-C25C9E5CE445}"/>
              </a:ext>
            </a:extLst>
          </p:cNvPr>
          <p:cNvGrpSpPr/>
          <p:nvPr/>
        </p:nvGrpSpPr>
        <p:grpSpPr>
          <a:xfrm rot="10800000" flipH="1">
            <a:off x="1905037" y="1899563"/>
            <a:ext cx="8560869" cy="1950667"/>
            <a:chOff x="850264" y="744293"/>
            <a:chExt cx="11341335" cy="6344623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D056B96B-C632-4F93-AB04-4194C95E7077}"/>
                </a:ext>
              </a:extLst>
            </p:cNvPr>
            <p:cNvGrpSpPr/>
            <p:nvPr/>
          </p:nvGrpSpPr>
          <p:grpSpPr>
            <a:xfrm>
              <a:off x="850264" y="744293"/>
              <a:ext cx="11341335" cy="6344623"/>
              <a:chOff x="850264" y="744293"/>
              <a:chExt cx="11341335" cy="6344623"/>
            </a:xfrm>
          </p:grpSpPr>
          <p:sp>
            <p:nvSpPr>
              <p:cNvPr id="40" name="任意多边形 3">
                <a:extLst>
                  <a:ext uri="{FF2B5EF4-FFF2-40B4-BE49-F238E27FC236}">
                    <a16:creationId xmlns:a16="http://schemas.microsoft.com/office/drawing/2014/main" id="{8FF07FFF-EFC1-41B1-8D32-73E62AC809F5}"/>
                  </a:ext>
                </a:extLst>
              </p:cNvPr>
              <p:cNvSpPr/>
              <p:nvPr/>
            </p:nvSpPr>
            <p:spPr>
              <a:xfrm>
                <a:off x="850264" y="744293"/>
                <a:ext cx="11341335" cy="634462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7BDC99BB-B7E7-4D2B-B9D4-B3C88A6413C2}"/>
                  </a:ext>
                </a:extLst>
              </p:cNvPr>
              <p:cNvGrpSpPr/>
              <p:nvPr/>
            </p:nvGrpSpPr>
            <p:grpSpPr>
              <a:xfrm flipH="1">
                <a:off x="9396022" y="803069"/>
                <a:ext cx="1573210" cy="303301"/>
                <a:chOff x="7840886" y="802382"/>
                <a:chExt cx="1547283" cy="303301"/>
              </a:xfrm>
            </p:grpSpPr>
            <p:sp>
              <p:nvSpPr>
                <p:cNvPr id="42" name="平行四边形 41">
                  <a:extLst>
                    <a:ext uri="{FF2B5EF4-FFF2-40B4-BE49-F238E27FC236}">
                      <a16:creationId xmlns:a16="http://schemas.microsoft.com/office/drawing/2014/main" id="{DCA34A5E-EB36-40D6-90FA-588F57061B00}"/>
                    </a:ext>
                  </a:extLst>
                </p:cNvPr>
                <p:cNvSpPr/>
                <p:nvPr/>
              </p:nvSpPr>
              <p:spPr>
                <a:xfrm>
                  <a:off x="8797261" y="80238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3" name="平行四边形 42">
                  <a:extLst>
                    <a:ext uri="{FF2B5EF4-FFF2-40B4-BE49-F238E27FC236}">
                      <a16:creationId xmlns:a16="http://schemas.microsoft.com/office/drawing/2014/main" id="{D3F69817-1D67-419E-AD37-C7F03CD6CBF9}"/>
                    </a:ext>
                  </a:extLst>
                </p:cNvPr>
                <p:cNvSpPr/>
                <p:nvPr/>
              </p:nvSpPr>
              <p:spPr>
                <a:xfrm>
                  <a:off x="8325770" y="802383"/>
                  <a:ext cx="590910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4" name="平行四边形 43">
                  <a:extLst>
                    <a:ext uri="{FF2B5EF4-FFF2-40B4-BE49-F238E27FC236}">
                      <a16:creationId xmlns:a16="http://schemas.microsoft.com/office/drawing/2014/main" id="{62F42900-B81D-4DF0-B0CD-00B568E7F0D1}"/>
                    </a:ext>
                  </a:extLst>
                </p:cNvPr>
                <p:cNvSpPr/>
                <p:nvPr/>
              </p:nvSpPr>
              <p:spPr>
                <a:xfrm>
                  <a:off x="7840886" y="802383"/>
                  <a:ext cx="590908" cy="303297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37" name="平行四边形 36">
              <a:extLst>
                <a:ext uri="{FF2B5EF4-FFF2-40B4-BE49-F238E27FC236}">
                  <a16:creationId xmlns:a16="http://schemas.microsoft.com/office/drawing/2014/main" id="{B978457F-49E9-4CDF-BE15-21B20A15660E}"/>
                </a:ext>
              </a:extLst>
            </p:cNvPr>
            <p:cNvSpPr/>
            <p:nvPr/>
          </p:nvSpPr>
          <p:spPr>
            <a:xfrm>
              <a:off x="1509336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8" name="平行四边形 37">
              <a:extLst>
                <a:ext uri="{FF2B5EF4-FFF2-40B4-BE49-F238E27FC236}">
                  <a16:creationId xmlns:a16="http://schemas.microsoft.com/office/drawing/2014/main" id="{B7C3FC17-758B-4FCD-A55B-53C2CBBE6201}"/>
                </a:ext>
              </a:extLst>
            </p:cNvPr>
            <p:cNvSpPr/>
            <p:nvPr/>
          </p:nvSpPr>
          <p:spPr>
            <a:xfrm>
              <a:off x="1994224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9" name="平行四边形 38">
              <a:extLst>
                <a:ext uri="{FF2B5EF4-FFF2-40B4-BE49-F238E27FC236}">
                  <a16:creationId xmlns:a16="http://schemas.microsoft.com/office/drawing/2014/main" id="{E571A8A0-F24F-4F4F-8D10-333B8313B20C}"/>
                </a:ext>
              </a:extLst>
            </p:cNvPr>
            <p:cNvSpPr/>
            <p:nvPr/>
          </p:nvSpPr>
          <p:spPr>
            <a:xfrm>
              <a:off x="2465712" y="803756"/>
              <a:ext cx="590909" cy="301926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grpSp>
        <p:nvGrpSpPr>
          <p:cNvPr id="27" name="组合 26">
            <a:extLst/>
          </p:cNvPr>
          <p:cNvGrpSpPr/>
          <p:nvPr/>
        </p:nvGrpSpPr>
        <p:grpSpPr>
          <a:xfrm>
            <a:off x="1851416" y="4312287"/>
            <a:ext cx="8614490" cy="1959304"/>
            <a:chOff x="4188196" y="2127479"/>
            <a:chExt cx="3910692" cy="3650794"/>
          </a:xfrm>
        </p:grpSpPr>
        <p:grpSp>
          <p:nvGrpSpPr>
            <p:cNvPr id="28" name="组合 27">
              <a:extLst/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3" name="任意多边形 93">
                <a:extLst/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5" name="矩形: 圆角 44">
                <a:extLst/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任意多边形 93">
                <a:extLst/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7" name="任意多边形 93">
                <a:extLst/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8" name="任意多边形 93">
                <a:extLst/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9" name="直接连接符 28">
              <a:extLst/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/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/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/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文本框 48">
            <a:extLst/>
          </p:cNvPr>
          <p:cNvSpPr txBox="1"/>
          <p:nvPr/>
        </p:nvSpPr>
        <p:spPr>
          <a:xfrm>
            <a:off x="2313861" y="4406403"/>
            <a:ext cx="759309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zh-CN" altLang="en-US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方括号中的 </a:t>
            </a:r>
            <a:r>
              <a:rPr lang="en-US" altLang="zh-CN" sz="22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2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下标</a:t>
            </a:r>
            <a:r>
              <a:rPr lang="en-US" altLang="zh-CN" sz="22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</a:t>
            </a:r>
            <a:r>
              <a:rPr lang="zh-CN" altLang="en-US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用来表明要访问元素的位置，</a:t>
            </a:r>
            <a:r>
              <a:rPr lang="zh-CN" altLang="en-US" sz="22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可以是常量表达式、也可以是变量表达式</a:t>
            </a:r>
            <a:r>
              <a:rPr lang="zh-CN" altLang="en-US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，但</a:t>
            </a:r>
            <a:r>
              <a:rPr lang="zh-CN" altLang="en-US" sz="22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必须是整数</a:t>
            </a:r>
            <a:r>
              <a:rPr lang="zh-CN" altLang="en-US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2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spcBef>
                <a:spcPts val="600"/>
              </a:spcBef>
              <a:buClr>
                <a:schemeClr val="accent2"/>
              </a:buClr>
              <a:buFont typeface="Wingdings" panose="05000000000000000000" pitchFamily="2" charset="2"/>
              <a:buChar char="Ø"/>
            </a:pPr>
            <a:r>
              <a:rPr lang="zh-CN" altLang="en-US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对于长度为</a:t>
            </a:r>
            <a:r>
              <a:rPr lang="en-US" altLang="zh-CN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的一维数组，其</a:t>
            </a:r>
            <a:r>
              <a:rPr lang="en-US" altLang="zh-CN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下标</a:t>
            </a:r>
            <a:r>
              <a:rPr lang="en-US" altLang="zh-CN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取值范围为 </a:t>
            </a:r>
            <a:r>
              <a:rPr lang="en-US" altLang="zh-CN" sz="22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2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～</a:t>
            </a:r>
            <a:r>
              <a:rPr lang="en-US" altLang="zh-CN" sz="22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N-1</a:t>
            </a:r>
            <a:r>
              <a:rPr lang="zh-CN" altLang="en-US" sz="22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2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282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4" grpId="0"/>
      <p:bldP spid="49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649</Words>
  <Application>Microsoft Office PowerPoint</Application>
  <PresentationFormat>宽屏</PresentationFormat>
  <Paragraphs>80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等线 Light</vt:lpstr>
      <vt:lpstr>宋体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61</cp:revision>
  <dcterms:created xsi:type="dcterms:W3CDTF">2018-07-20T07:37:48Z</dcterms:created>
  <dcterms:modified xsi:type="dcterms:W3CDTF">2018-08-01T10:50:41Z</dcterms:modified>
</cp:coreProperties>
</file>

<file path=docProps/thumbnail.jpeg>
</file>